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3"/>
  </p:notesMasterIdLst>
  <p:sldIdLst>
    <p:sldId id="256" r:id="rId5"/>
    <p:sldId id="617" r:id="rId6"/>
    <p:sldId id="614" r:id="rId7"/>
    <p:sldId id="615" r:id="rId8"/>
    <p:sldId id="618" r:id="rId9"/>
    <p:sldId id="620" r:id="rId10"/>
    <p:sldId id="619" r:id="rId11"/>
    <p:sldId id="454"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17"/>
            <p14:sldId id="614"/>
            <p14:sldId id="615"/>
            <p14:sldId id="618"/>
            <p14:sldId id="620"/>
            <p14:sldId id="619"/>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79" d="100"/>
          <a:sy n="79" d="100"/>
        </p:scale>
        <p:origin x="168"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79"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Andrés Londoño</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4854578" y="1676857"/>
            <a:ext cx="6400720" cy="3408099"/>
            <a:chOff x="6343136" y="1711209"/>
            <a:chExt cx="5494637" cy="3408987"/>
          </a:xfrm>
          <a:solidFill>
            <a:schemeClr val="bg2">
              <a:lumMod val="25000"/>
              <a:alpha val="70000"/>
            </a:schemeClr>
          </a:solidFill>
        </p:grpSpPr>
        <p:sp>
          <p:nvSpPr>
            <p:cNvPr id="4" name="Subtitle 2"/>
            <p:cNvSpPr txBox="1">
              <a:spLocks/>
            </p:cNvSpPr>
            <p:nvPr/>
          </p:nvSpPr>
          <p:spPr>
            <a:xfrm>
              <a:off x="6343136" y="1711209"/>
              <a:ext cx="5494637" cy="3408987"/>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smtClean="0">
                  <a:solidFill>
                    <a:schemeClr val="bg1"/>
                  </a:solidFill>
                  <a:latin typeface="Segoe UI Light" panose="020B0502040204020203" pitchFamily="34" charset="0"/>
                  <a:cs typeface="Segoe UI Light" panose="020B0502040204020203" pitchFamily="34" charset="0"/>
                </a:rPr>
                <a:t>Andrés Londoño</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b="1" dirty="0" err="1" smtClean="0">
                  <a:solidFill>
                    <a:schemeClr val="bg1"/>
                  </a:solidFill>
                  <a:latin typeface="Segoe UI Light" panose="020B0502040204020203" pitchFamily="34" charset="0"/>
                  <a:cs typeface="Segoe UI Light" panose="020B0502040204020203" pitchFamily="34" charset="0"/>
                </a:rPr>
                <a:t>MSPartner</a:t>
              </a:r>
              <a:r>
                <a:rPr lang="es-CO" sz="3528" b="1" dirty="0" smtClean="0">
                  <a:solidFill>
                    <a:schemeClr val="bg1"/>
                  </a:solidFill>
                  <a:latin typeface="Segoe UI Light" panose="020B0502040204020203" pitchFamily="34" charset="0"/>
                  <a:cs typeface="Segoe UI Light" panose="020B0502040204020203" pitchFamily="34" charset="0"/>
                </a:rPr>
                <a:t> and </a:t>
              </a:r>
              <a:r>
                <a:rPr lang="es-CO" sz="3528" b="1" dirty="0" err="1" smtClean="0">
                  <a:solidFill>
                    <a:schemeClr val="bg1"/>
                  </a:solidFill>
                  <a:latin typeface="Segoe UI Light" panose="020B0502040204020203" pitchFamily="34" charset="0"/>
                  <a:cs typeface="Segoe UI Light" panose="020B0502040204020203" pitchFamily="34" charset="0"/>
                </a:rPr>
                <a:t>Influencer</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andreslon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geeklon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andreslonblog.blogspot.com</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p>
          </p:txBody>
        </p:sp>
        <p:grpSp>
          <p:nvGrpSpPr>
            <p:cNvPr id="15" name="Grupo 14"/>
            <p:cNvGrpSpPr/>
            <p:nvPr/>
          </p:nvGrpSpPr>
          <p:grpSpPr>
            <a:xfrm>
              <a:off x="6457085" y="3025517"/>
              <a:ext cx="607659" cy="1282754"/>
              <a:chOff x="6251137" y="3025517"/>
              <a:chExt cx="607659" cy="1282754"/>
            </a:xfrm>
            <a:grpFill/>
          </p:grpSpPr>
          <p:pic>
            <p:nvPicPr>
              <p:cNvPr id="13" name="Imagen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pic>
        <p:nvPicPr>
          <p:cNvPr id="3074" name="Picture 2" descr="http://andreslonblob.blob.core.windows.net/images/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82" y="1852806"/>
            <a:ext cx="3495366" cy="35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solidFill>
                  <a:schemeClr val="accent1">
                    <a:lumMod val="60000"/>
                    <a:lumOff val="40000"/>
                  </a:schemeClr>
                </a:solidFill>
                <a:sym typeface="Wingdings" panose="05000000000000000000" pitchFamily="2" charset="2"/>
              </a:rPr>
              <a:t> 3. </a:t>
            </a:r>
            <a:r>
              <a:rPr lang="en-US" sz="5400" dirty="0" err="1" smtClean="0">
                <a:solidFill>
                  <a:schemeClr val="accent1">
                    <a:lumMod val="60000"/>
                    <a:lumOff val="40000"/>
                  </a:schemeClr>
                </a:solidFill>
                <a:sym typeface="Wingdings" panose="05000000000000000000" pitchFamily="2" charset="2"/>
              </a:rPr>
              <a:t>Redis</a:t>
            </a:r>
            <a:r>
              <a:rPr lang="en-US" sz="5400" dirty="0" smtClean="0">
                <a:solidFill>
                  <a:schemeClr val="accent1">
                    <a:lumMod val="60000"/>
                    <a:lumOff val="40000"/>
                  </a:schemeClr>
                </a:solidFill>
                <a:sym typeface="Wingdings" panose="05000000000000000000" pitchFamily="2" charset="2"/>
              </a:rPr>
              <a:t> Cache  HOL.A</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119335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Redis Cache</a:t>
            </a:r>
            <a:endParaRPr lang="es-CO" noProof="1"/>
          </a:p>
        </p:txBody>
      </p:sp>
      <p:sp>
        <p:nvSpPr>
          <p:cNvPr id="2" name="Text Placeholder 1"/>
          <p:cNvSpPr>
            <a:spLocks noGrp="1"/>
          </p:cNvSpPr>
          <p:nvPr>
            <p:ph sz="quarter" idx="10"/>
          </p:nvPr>
        </p:nvSpPr>
        <p:spPr/>
        <p:txBody>
          <a:bodyPr/>
          <a:lstStyle/>
          <a:p>
            <a:pPr>
              <a:buFont typeface="Arial" panose="020B0604020202020204" pitchFamily="34" charset="0"/>
              <a:buChar char="•"/>
            </a:pPr>
            <a:r>
              <a:rPr lang="es-CO" sz="2400" noProof="1" smtClean="0"/>
              <a:t>Microsoft Azure Redis Cache se basa en el conocido almacenamiento Redis Cache de código abierto.</a:t>
            </a:r>
          </a:p>
          <a:p>
            <a:pPr>
              <a:buFont typeface="Arial" panose="020B0604020202020204" pitchFamily="34" charset="0"/>
              <a:buChar char="•"/>
            </a:pPr>
            <a:r>
              <a:rPr lang="es-CO" sz="2400" noProof="1" smtClean="0"/>
              <a:t>Proporciona acceso a una memoeria caché Redis dedicada segura, administrada por Microsoft.</a:t>
            </a:r>
          </a:p>
          <a:p>
            <a:pPr>
              <a:buFont typeface="Arial" panose="020B0604020202020204" pitchFamily="34" charset="0"/>
              <a:buChar char="•"/>
            </a:pPr>
            <a:r>
              <a:rPr lang="es-CO" sz="2400" noProof="1" smtClean="0"/>
              <a:t>Una memoria caché creada con la caché de azure la cual es accesible desde cualquier aplicación de Azure y otras plataformas.</a:t>
            </a:r>
          </a:p>
          <a:p>
            <a:pPr>
              <a:buFont typeface="Arial" panose="020B0604020202020204" pitchFamily="34" charset="0"/>
              <a:buChar char="•"/>
            </a:pPr>
            <a:endParaRPr lang="es-CO" sz="2400" noProof="1"/>
          </a:p>
          <a:p>
            <a:pPr lvl="1">
              <a:buFont typeface="Arial" panose="020B0604020202020204" pitchFamily="34" charset="0"/>
              <a:buChar char="•"/>
            </a:pPr>
            <a:r>
              <a:rPr lang="es-CO" sz="2400" noProof="1" smtClean="0"/>
              <a:t>Completamente administrado</a:t>
            </a:r>
          </a:p>
          <a:p>
            <a:pPr lvl="1">
              <a:buFont typeface="Arial" panose="020B0604020202020204" pitchFamily="34" charset="0"/>
              <a:buChar char="•"/>
            </a:pPr>
            <a:r>
              <a:rPr lang="es-CO" sz="2400" noProof="1" smtClean="0"/>
              <a:t>Gran capacidad de proceso</a:t>
            </a:r>
          </a:p>
          <a:p>
            <a:pPr lvl="1">
              <a:buFont typeface="Arial" panose="020B0604020202020204" pitchFamily="34" charset="0"/>
              <a:buChar char="•"/>
            </a:pPr>
            <a:r>
              <a:rPr lang="es-CO" sz="2400" noProof="1" smtClean="0"/>
              <a:t>Baja latencia</a:t>
            </a:r>
          </a:p>
          <a:p>
            <a:pPr lvl="1">
              <a:buFont typeface="Arial" panose="020B0604020202020204" pitchFamily="34" charset="0"/>
              <a:buChar char="•"/>
            </a:pPr>
            <a:r>
              <a:rPr lang="es-CO" sz="2400" noProof="1" smtClean="0"/>
              <a:t>Alto rendimiento</a:t>
            </a:r>
          </a:p>
          <a:p>
            <a:pPr lvl="1">
              <a:buFont typeface="Arial" panose="020B0604020202020204" pitchFamily="34" charset="0"/>
              <a:buChar char="•"/>
            </a:pPr>
            <a:r>
              <a:rPr lang="es-CO" sz="2400" noProof="1" smtClean="0"/>
              <a:t>Seguro</a:t>
            </a:r>
          </a:p>
          <a:p>
            <a:pPr>
              <a:buFont typeface="Arial" panose="020B0604020202020204" pitchFamily="34" charset="0"/>
              <a:buChar char="•"/>
            </a:pPr>
            <a:endParaRPr lang="es-CO" sz="2400" noProof="1"/>
          </a:p>
        </p:txBody>
      </p:sp>
    </p:spTree>
    <p:extLst>
      <p:ext uri="{BB962C8B-B14F-4D97-AF65-F5344CB8AC3E}">
        <p14:creationId xmlns:p14="http://schemas.microsoft.com/office/powerpoint/2010/main" val="25617039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5275"/>
            <a:ext cx="9875838" cy="923925"/>
          </a:xfrm>
          <a:prstGeom prst="rect">
            <a:avLst/>
          </a:prstGeom>
        </p:spPr>
        <p:txBody>
          <a:bodyPr>
            <a:noAutofit/>
          </a:bodyPr>
          <a:lstStyle/>
          <a:p>
            <a:r>
              <a:rPr lang="es-CO" noProof="1" smtClean="0"/>
              <a:t>Redis Cache</a:t>
            </a:r>
            <a:endParaRPr lang="es-CO" noProof="1"/>
          </a:p>
        </p:txBody>
      </p:sp>
      <p:pic>
        <p:nvPicPr>
          <p:cNvPr id="5" name="Imagen 4"/>
          <p:cNvPicPr>
            <a:picLocks noChangeAspect="1"/>
          </p:cNvPicPr>
          <p:nvPr/>
        </p:nvPicPr>
        <p:blipFill>
          <a:blip r:embed="rId2"/>
          <a:stretch>
            <a:fillRect/>
          </a:stretch>
        </p:blipFill>
        <p:spPr>
          <a:xfrm>
            <a:off x="114300" y="0"/>
            <a:ext cx="11938000" cy="2475056"/>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1069760045"/>
              </p:ext>
            </p:extLst>
          </p:nvPr>
        </p:nvGraphicFramePr>
        <p:xfrm>
          <a:off x="777374" y="2475056"/>
          <a:ext cx="9834479" cy="4079240"/>
        </p:xfrm>
        <a:graphic>
          <a:graphicData uri="http://schemas.openxmlformats.org/drawingml/2006/table">
            <a:tbl>
              <a:tblPr firstRow="1" bandRow="1">
                <a:tableStyleId>{D7AC3CCA-C797-4891-BE02-D94E43425B78}</a:tableStyleId>
              </a:tblPr>
              <a:tblGrid>
                <a:gridCol w="4901531">
                  <a:extLst>
                    <a:ext uri="{9D8B030D-6E8A-4147-A177-3AD203B41FA5}">
                      <a16:colId xmlns:a16="http://schemas.microsoft.com/office/drawing/2014/main" val="4052481719"/>
                    </a:ext>
                  </a:extLst>
                </a:gridCol>
                <a:gridCol w="2839453">
                  <a:extLst>
                    <a:ext uri="{9D8B030D-6E8A-4147-A177-3AD203B41FA5}">
                      <a16:colId xmlns:a16="http://schemas.microsoft.com/office/drawing/2014/main" val="2262665624"/>
                    </a:ext>
                  </a:extLst>
                </a:gridCol>
                <a:gridCol w="2093495">
                  <a:extLst>
                    <a:ext uri="{9D8B030D-6E8A-4147-A177-3AD203B41FA5}">
                      <a16:colId xmlns:a16="http://schemas.microsoft.com/office/drawing/2014/main" val="241611962"/>
                    </a:ext>
                  </a:extLst>
                </a:gridCol>
              </a:tblGrid>
              <a:tr h="370840">
                <a:tc>
                  <a:txBody>
                    <a:bodyPr/>
                    <a:lstStyle/>
                    <a:p>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err="1" smtClean="0">
                          <a:ln w="0"/>
                          <a:solidFill>
                            <a:schemeClr val="tx1"/>
                          </a:solidFill>
                          <a:effectLst>
                            <a:outerShdw blurRad="38100" dist="19050" dir="2700000" algn="tl" rotWithShape="0">
                              <a:schemeClr val="dk1">
                                <a:alpha val="40000"/>
                              </a:schemeClr>
                            </a:outerShdw>
                          </a:effectLst>
                        </a:rPr>
                        <a:t>Redis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Otros</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1545240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Sistema distribuido</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59649895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Trabaja en memoria</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775727432"/>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Persiste eventualmente</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87199193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Caché LRU</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30797480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Almacén de datos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98243182"/>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Features</a:t>
                      </a:r>
                      <a:r>
                        <a:rPr lang="es-419" b="0" cap="none" spc="0" dirty="0" smtClean="0">
                          <a:ln w="0"/>
                          <a:solidFill>
                            <a:schemeClr val="tx1"/>
                          </a:solidFill>
                          <a:effectLst>
                            <a:outerShdw blurRad="38100" dist="19050" dir="2700000" algn="tl" rotWithShape="0">
                              <a:schemeClr val="dk1">
                                <a:alpha val="40000"/>
                              </a:schemeClr>
                            </a:outerShdw>
                          </a:effectLst>
                        </a:rPr>
                        <a:t>: Pub/Sub </a:t>
                      </a:r>
                      <a:r>
                        <a:rPr lang="es-419" b="0" cap="none" spc="0" dirty="0" err="1" smtClean="0">
                          <a:ln w="0"/>
                          <a:solidFill>
                            <a:schemeClr val="tx1"/>
                          </a:solidFill>
                          <a:effectLst>
                            <a:outerShdw blurRad="38100" dist="19050" dir="2700000" algn="tl" rotWithShape="0">
                              <a:schemeClr val="dk1">
                                <a:alpha val="40000"/>
                              </a:schemeClr>
                            </a:outerShdw>
                          </a:effectLst>
                        </a:rPr>
                        <a:t>Lua</a:t>
                      </a:r>
                      <a:r>
                        <a:rPr lang="es-419" b="0" cap="none" spc="0" dirty="0" smtClean="0">
                          <a:ln w="0"/>
                          <a:solidFill>
                            <a:schemeClr val="tx1"/>
                          </a:solidFill>
                          <a:effectLst>
                            <a:outerShdw blurRad="38100" dist="19050" dir="2700000" algn="tl" rotWithShape="0">
                              <a:schemeClr val="dk1">
                                <a:alpha val="40000"/>
                              </a:schemeClr>
                            </a:outerShdw>
                          </a:effectLst>
                        </a:rPr>
                        <a:t> Scripting</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39160846"/>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Diferentes estructuras de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899798491"/>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Multi</a:t>
                      </a:r>
                      <a:r>
                        <a:rPr lang="es-419" b="0" cap="none" spc="0" dirty="0" smtClean="0">
                          <a:ln w="0"/>
                          <a:solidFill>
                            <a:schemeClr val="tx1"/>
                          </a:solidFill>
                          <a:effectLst>
                            <a:outerShdw blurRad="38100" dist="19050" dir="2700000" algn="tl" rotWithShape="0">
                              <a:schemeClr val="dk1">
                                <a:alpha val="40000"/>
                              </a:schemeClr>
                            </a:outerShdw>
                          </a:effectLst>
                        </a:rPr>
                        <a:t>-hilo</a:t>
                      </a: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210383894"/>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Alta velocidad</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5821762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Operaciones con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91870231"/>
                  </a:ext>
                </a:extLst>
              </a:tr>
            </a:tbl>
          </a:graphicData>
        </a:graphic>
      </p:graphicFrame>
    </p:spTree>
    <p:extLst>
      <p:ext uri="{BB962C8B-B14F-4D97-AF65-F5344CB8AC3E}">
        <p14:creationId xmlns:p14="http://schemas.microsoft.com/office/powerpoint/2010/main" val="3557996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76074" y="694944"/>
            <a:ext cx="10439852" cy="5468112"/>
          </a:xfrm>
          <a:prstGeom prst="rect">
            <a:avLst/>
          </a:prstGeom>
        </p:spPr>
      </p:pic>
    </p:spTree>
    <p:extLst>
      <p:ext uri="{BB962C8B-B14F-4D97-AF65-F5344CB8AC3E}">
        <p14:creationId xmlns:p14="http://schemas.microsoft.com/office/powerpoint/2010/main" val="19896054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rupo de recurs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50" y="1036321"/>
            <a:ext cx="10768180" cy="56275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74710" y="295279"/>
            <a:ext cx="9875336" cy="923922"/>
          </a:xfrm>
        </p:spPr>
        <p:txBody>
          <a:bodyPr>
            <a:noAutofit/>
          </a:bodyPr>
          <a:lstStyle/>
          <a:p>
            <a:r>
              <a:rPr lang="es-CO" noProof="1" smtClean="0"/>
              <a:t>HOL</a:t>
            </a:r>
            <a:r>
              <a:rPr lang="es-CO" noProof="1" smtClean="0">
                <a:sym typeface="Wingdings" panose="05000000000000000000" pitchFamily="2" charset="2"/>
              </a:rPr>
              <a:t></a:t>
            </a:r>
            <a:endParaRPr lang="es-CO" noProof="1"/>
          </a:p>
        </p:txBody>
      </p:sp>
    </p:spTree>
    <p:extLst>
      <p:ext uri="{BB962C8B-B14F-4D97-AF65-F5344CB8AC3E}">
        <p14:creationId xmlns:p14="http://schemas.microsoft.com/office/powerpoint/2010/main" val="15904000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fee586e5-3c92-48eb-9898-42915e590ada"/>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53</TotalTime>
  <Words>141</Words>
  <Application>Microsoft Office PowerPoint</Application>
  <PresentationFormat>Panorámica</PresentationFormat>
  <Paragraphs>53</Paragraphs>
  <Slides>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Segoe UI</vt:lpstr>
      <vt:lpstr>Segoe UI Light</vt:lpstr>
      <vt:lpstr>Wingdings</vt:lpstr>
      <vt:lpstr>1_Azure Event</vt:lpstr>
      <vt:lpstr>Azure Cloudcamp</vt:lpstr>
      <vt:lpstr>Contacto</vt:lpstr>
      <vt:lpstr>El Repositorio</vt:lpstr>
      <vt:lpstr>Redis Cache</vt:lpstr>
      <vt:lpstr>Redis Cache</vt:lpstr>
      <vt:lpstr>Presentación de PowerPoint</vt:lpstr>
      <vt:lpstr>HOL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Andres Londoño</cp:lastModifiedBy>
  <cp:revision>21</cp:revision>
  <cp:lastPrinted>2014-03-26T17:46:13Z</cp:lastPrinted>
  <dcterms:created xsi:type="dcterms:W3CDTF">2015-04-24T22:03:05Z</dcterms:created>
  <dcterms:modified xsi:type="dcterms:W3CDTF">2015-11-07T14:06:59Z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